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yne"/>
      <p:regular r:id="rId17"/>
    </p:embeddedFont>
    <p:embeddedFont>
      <p:font typeface="Syne"/>
      <p:regular r:id="rId18"/>
    </p:embeddedFont>
    <p:embeddedFont>
      <p:font typeface="Overpass Light"/>
      <p:regular r:id="rId19"/>
    </p:embeddedFont>
    <p:embeddedFont>
      <p:font typeface="Overpass Light"/>
      <p:regular r:id="rId20"/>
    </p:embeddedFont>
    <p:embeddedFont>
      <p:font typeface="Overpass Light"/>
      <p:regular r:id="rId21"/>
    </p:embeddedFont>
    <p:embeddedFont>
      <p:font typeface="Overpass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6-1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617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Bank Customer Churn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638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Using Excel and SQL to identify at-risk customers and reduce churn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089565"/>
            <a:ext cx="1472922" cy="426244"/>
          </a:xfrm>
          <a:prstGeom prst="roundRect">
            <a:avLst>
              <a:gd name="adj" fmla="val 17880"/>
            </a:avLst>
          </a:prstGeom>
          <a:solidFill>
            <a:srgbClr val="DDEEE6"/>
          </a:solidFill>
          <a:ln/>
        </p:spPr>
      </p:sp>
      <p:sp>
        <p:nvSpPr>
          <p:cNvPr id="6" name="Text 3"/>
          <p:cNvSpPr/>
          <p:nvPr/>
        </p:nvSpPr>
        <p:spPr>
          <a:xfrm>
            <a:off x="929878" y="5157549"/>
            <a:ext cx="120074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DIVYA MISHRA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2380059" y="5081945"/>
            <a:ext cx="1675328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22443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523768" y="5157549"/>
            <a:ext cx="138791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SKILLUP ONLINE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778" y="1164193"/>
            <a:ext cx="9400342" cy="623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Findings &amp; Recommendations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698778" y="2139434"/>
            <a:ext cx="3176468" cy="2375178"/>
          </a:xfrm>
          <a:prstGeom prst="roundRect">
            <a:avLst>
              <a:gd name="adj" fmla="val 462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75918" y="2139434"/>
            <a:ext cx="91440" cy="2375178"/>
          </a:xfrm>
          <a:prstGeom prst="roundRect">
            <a:avLst>
              <a:gd name="adj" fmla="val 91704"/>
            </a:avLst>
          </a:prstGeom>
          <a:solidFill>
            <a:srgbClr val="224435"/>
          </a:solidFill>
          <a:ln/>
        </p:spPr>
      </p:sp>
      <p:sp>
        <p:nvSpPr>
          <p:cNvPr id="5" name="Text 3"/>
          <p:cNvSpPr/>
          <p:nvPr/>
        </p:nvSpPr>
        <p:spPr>
          <a:xfrm>
            <a:off x="989767" y="2361843"/>
            <a:ext cx="2509838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Geographic Focus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989767" y="2779157"/>
            <a:ext cx="2663071" cy="1201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Prioritize retention programs in Germany where churn rate is 32.44%, especially targeting female customers.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4050863" y="2139434"/>
            <a:ext cx="3176468" cy="2375178"/>
          </a:xfrm>
          <a:prstGeom prst="roundRect">
            <a:avLst>
              <a:gd name="adj" fmla="val 462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4028003" y="2139434"/>
            <a:ext cx="91440" cy="2375178"/>
          </a:xfrm>
          <a:prstGeom prst="roundRect">
            <a:avLst>
              <a:gd name="adj" fmla="val 91704"/>
            </a:avLst>
          </a:prstGeom>
          <a:solidFill>
            <a:srgbClr val="224435"/>
          </a:solidFill>
          <a:ln/>
        </p:spPr>
      </p:sp>
      <p:sp>
        <p:nvSpPr>
          <p:cNvPr id="9" name="Text 7"/>
          <p:cNvSpPr/>
          <p:nvPr/>
        </p:nvSpPr>
        <p:spPr>
          <a:xfrm>
            <a:off x="4341852" y="2361843"/>
            <a:ext cx="2663071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Age-Based Strategy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4341852" y="3091101"/>
            <a:ext cx="2663071" cy="1201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Develop specialized offerings for 46-60 age group with 51% churn rate to address their unique needs.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402949" y="2139434"/>
            <a:ext cx="3176468" cy="2375178"/>
          </a:xfrm>
          <a:prstGeom prst="roundRect">
            <a:avLst>
              <a:gd name="adj" fmla="val 462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380089" y="2139434"/>
            <a:ext cx="91440" cy="2375178"/>
          </a:xfrm>
          <a:prstGeom prst="roundRect">
            <a:avLst>
              <a:gd name="adj" fmla="val 91704"/>
            </a:avLst>
          </a:prstGeom>
          <a:solidFill>
            <a:srgbClr val="224435"/>
          </a:solidFill>
          <a:ln/>
        </p:spPr>
      </p:sp>
      <p:sp>
        <p:nvSpPr>
          <p:cNvPr id="13" name="Text 11"/>
          <p:cNvSpPr/>
          <p:nvPr/>
        </p:nvSpPr>
        <p:spPr>
          <a:xfrm>
            <a:off x="7693938" y="2361843"/>
            <a:ext cx="2495550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Inactive Members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693938" y="2779157"/>
            <a:ext cx="2663071" cy="1201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Inactive customers show highest risk. Implement engagement campaigns to reactivate dormant accounts.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10755035" y="2139434"/>
            <a:ext cx="3176587" cy="2375178"/>
          </a:xfrm>
          <a:prstGeom prst="roundRect">
            <a:avLst>
              <a:gd name="adj" fmla="val 462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0732175" y="2139434"/>
            <a:ext cx="91440" cy="2375178"/>
          </a:xfrm>
          <a:prstGeom prst="roundRect">
            <a:avLst>
              <a:gd name="adj" fmla="val 91704"/>
            </a:avLst>
          </a:prstGeom>
          <a:solidFill>
            <a:srgbClr val="224435"/>
          </a:solidFill>
          <a:ln/>
        </p:spPr>
      </p:sp>
      <p:sp>
        <p:nvSpPr>
          <p:cNvPr id="17" name="Text 15"/>
          <p:cNvSpPr/>
          <p:nvPr/>
        </p:nvSpPr>
        <p:spPr>
          <a:xfrm>
            <a:off x="11046023" y="2361843"/>
            <a:ext cx="2495550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Product Strategy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11046023" y="2779157"/>
            <a:ext cx="2663190" cy="1201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Customers with 3-4 products show 82-100% churn. Review product bundling and pricing strategies.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698778" y="4690229"/>
            <a:ext cx="3176468" cy="2375178"/>
          </a:xfrm>
          <a:prstGeom prst="roundRect">
            <a:avLst>
              <a:gd name="adj" fmla="val 4620"/>
            </a:avLst>
          </a:prstGeom>
          <a:solidFill>
            <a:srgbClr val="FFFDE6"/>
          </a:solidFill>
          <a:ln w="22860">
            <a:solidFill>
              <a:srgbClr val="C3D4CC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75918" y="4690229"/>
            <a:ext cx="91440" cy="2375178"/>
          </a:xfrm>
          <a:prstGeom prst="roundRect">
            <a:avLst>
              <a:gd name="adj" fmla="val 91704"/>
            </a:avLst>
          </a:prstGeom>
          <a:solidFill>
            <a:srgbClr val="224435"/>
          </a:solidFill>
          <a:ln/>
        </p:spPr>
      </p:sp>
      <p:sp>
        <p:nvSpPr>
          <p:cNvPr id="21" name="Text 19"/>
          <p:cNvSpPr/>
          <p:nvPr/>
        </p:nvSpPr>
        <p:spPr>
          <a:xfrm>
            <a:off x="989767" y="4912638"/>
            <a:ext cx="2663071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High-Value Retention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989767" y="5641896"/>
            <a:ext cx="2663071" cy="1201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Churned customers hold higher balances ($91K vs $73K). Focus on retaining high-value accounts.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3342"/>
            <a:ext cx="93698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Why Customer Churn Matters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27434"/>
            <a:ext cx="8284131" cy="462367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277094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Challenge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9638943" y="3423047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Customer churn is a major challenge for banks. When customers close accounts or stop using services, it impacts revenue and growth.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638943" y="5078730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Retaining existing customers is more cost-effective than acquiring new ones, making churn analysis critical for business success.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57933"/>
            <a:ext cx="56947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20340"/>
            <a:ext cx="3090505" cy="2402324"/>
          </a:xfrm>
          <a:prstGeom prst="roundRect">
            <a:avLst>
              <a:gd name="adj" fmla="val 3966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954774"/>
            <a:ext cx="262163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Calculate Churn Rate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799523"/>
            <a:ext cx="262163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Determine overall customer churn percentage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4111109" y="2720340"/>
            <a:ext cx="3090624" cy="2402324"/>
          </a:xfrm>
          <a:prstGeom prst="roundRect">
            <a:avLst>
              <a:gd name="adj" fmla="val 3966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345543" y="2954774"/>
            <a:ext cx="26217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Demographic Analysis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345543" y="3799523"/>
            <a:ext cx="26217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Analyze churn by age, gender, and geography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720340"/>
            <a:ext cx="3090624" cy="2402324"/>
          </a:xfrm>
          <a:prstGeom prst="roundRect">
            <a:avLst>
              <a:gd name="adj" fmla="val 3966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662982" y="2954774"/>
            <a:ext cx="262175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Financial Indicators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62982" y="3799523"/>
            <a:ext cx="26217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Study relationships between churn, balance, and credit scores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0745986" y="2720340"/>
            <a:ext cx="3090624" cy="2402324"/>
          </a:xfrm>
          <a:prstGeom prst="roundRect">
            <a:avLst>
              <a:gd name="adj" fmla="val 3966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980420" y="2954774"/>
            <a:ext cx="26217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Risk Profiles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980420" y="3445193"/>
            <a:ext cx="26217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Identify high-risk customer segments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349478"/>
            <a:ext cx="13042821" cy="1322189"/>
          </a:xfrm>
          <a:prstGeom prst="roundRect">
            <a:avLst>
              <a:gd name="adj" fmla="val 7205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28224" y="5583912"/>
            <a:ext cx="30170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Recommendations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28224" y="6074331"/>
            <a:ext cx="12573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Provide data-driven strategies to reduce churn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68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12563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10K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2565916" y="34443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Total Customers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93477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Comprehensive dataset with unique customer IDs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456884" y="2412563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13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9229130" y="34443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Fields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393477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Demographics, financials, and behavior metrics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63784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Variables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93790" y="5403294"/>
            <a:ext cx="130428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Customer demographics: Age, gender, geography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Financial data: Credit score, balance, salary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Banking behavior: Products, tenure, activity status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Target variable: Exited (churned or active)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80215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30457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Remove Duplicates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Eliminated duplicate customer records for accuracy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34718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Handle Missing Values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Checked and addressed any gaps in the data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2882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Standardize Formats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Converted categorical variables to consistent formats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Verify Labels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Confirmed churn status accuracy (1=Churned, 0=Active)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Treat Outliers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Addressed extreme values in balance and salary data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5581" y="379809"/>
            <a:ext cx="3640693" cy="413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Churn Rate Analysis</a:t>
            </a:r>
            <a:endParaRPr lang="en-US" sz="26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5581" y="948333"/>
            <a:ext cx="9139238" cy="495502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679168" y="5933837"/>
            <a:ext cx="132398" cy="132398"/>
          </a:xfrm>
          <a:prstGeom prst="roundRect">
            <a:avLst>
              <a:gd name="adj" fmla="val 13813"/>
            </a:avLst>
          </a:prstGeom>
          <a:solidFill>
            <a:srgbClr val="1A3328"/>
          </a:solidFill>
          <a:ln/>
        </p:spPr>
      </p:sp>
      <p:sp>
        <p:nvSpPr>
          <p:cNvPr id="5" name="Text 2"/>
          <p:cNvSpPr/>
          <p:nvPr/>
        </p:nvSpPr>
        <p:spPr>
          <a:xfrm>
            <a:off x="6872526" y="5933837"/>
            <a:ext cx="366474" cy="132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Active</a:t>
            </a:r>
            <a:endParaRPr lang="en-US" sz="1000" dirty="0"/>
          </a:p>
        </p:txBody>
      </p:sp>
      <p:sp>
        <p:nvSpPr>
          <p:cNvPr id="6" name="Shape 3"/>
          <p:cNvSpPr/>
          <p:nvPr/>
        </p:nvSpPr>
        <p:spPr>
          <a:xfrm>
            <a:off x="7391400" y="5933837"/>
            <a:ext cx="132398" cy="132398"/>
          </a:xfrm>
          <a:prstGeom prst="roundRect">
            <a:avLst>
              <a:gd name="adj" fmla="val 13813"/>
            </a:avLst>
          </a:prstGeom>
          <a:solidFill>
            <a:srgbClr val="53A782"/>
          </a:solidFill>
          <a:ln/>
        </p:spPr>
      </p:sp>
      <p:sp>
        <p:nvSpPr>
          <p:cNvPr id="7" name="Text 4"/>
          <p:cNvSpPr/>
          <p:nvPr/>
        </p:nvSpPr>
        <p:spPr>
          <a:xfrm>
            <a:off x="7584758" y="5933837"/>
            <a:ext cx="506968" cy="132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1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Churned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2745581" y="6182201"/>
            <a:ext cx="2061329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Overall Churn Rate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2745581" y="6612731"/>
            <a:ext cx="9139238" cy="437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34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20.4%</a:t>
            </a:r>
            <a:endParaRPr lang="en-US" sz="3400" dirty="0"/>
          </a:p>
        </p:txBody>
      </p:sp>
      <p:sp>
        <p:nvSpPr>
          <p:cNvPr id="10" name="Text 7"/>
          <p:cNvSpPr/>
          <p:nvPr/>
        </p:nvSpPr>
        <p:spPr>
          <a:xfrm>
            <a:off x="6487358" y="7173992"/>
            <a:ext cx="1655564" cy="206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3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Customers Lost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2745581" y="7427238"/>
            <a:ext cx="9139238" cy="167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2,038 out of 10,000 customers have churned</a:t>
            </a:r>
            <a:endParaRPr lang="en-US" sz="1000" dirty="0"/>
          </a:p>
        </p:txBody>
      </p:sp>
      <p:sp>
        <p:nvSpPr>
          <p:cNvPr id="12" name="Text 9"/>
          <p:cNvSpPr/>
          <p:nvPr/>
        </p:nvSpPr>
        <p:spPr>
          <a:xfrm>
            <a:off x="2745581" y="7681913"/>
            <a:ext cx="9139238" cy="167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Understanding this baseline helps identify which segments exceed the average churn rate and require immediate attention.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858" y="666155"/>
            <a:ext cx="8201620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Geographic Churn Patterns</a:t>
            </a:r>
            <a:endParaRPr lang="en-US" sz="4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4858" y="2282071"/>
            <a:ext cx="8328779" cy="466403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4418" y="1875353"/>
            <a:ext cx="4238625" cy="819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Germany Leads in Churn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9634418" y="2905244"/>
            <a:ext cx="4238625" cy="1029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Germany's churn rate of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32.44%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is significantly higher than the overall average of 20.4%.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9634418" y="4124087"/>
            <a:ext cx="4238625" cy="1372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This represents 814 churned customers out of 2,509 total German customers, indicating a critical need for targeted retention strategies in this market.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9634418" y="5733455"/>
            <a:ext cx="4238625" cy="1593056"/>
          </a:xfrm>
          <a:prstGeom prst="roundRect">
            <a:avLst>
              <a:gd name="adj" fmla="val 5761"/>
            </a:avLst>
          </a:prstGeom>
          <a:solidFill>
            <a:srgbClr val="CCE5DA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2898" y="6036231"/>
            <a:ext cx="273129" cy="21848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344507" y="5998488"/>
            <a:ext cx="3310057" cy="1029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Female customers in Germany show the highest churn rate at 37.55%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22690"/>
            <a:ext cx="78509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Customer Demographics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85098"/>
            <a:ext cx="1767840" cy="1767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7364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Age 18-30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226844"/>
            <a:ext cx="30480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1,968 customers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25835"/>
            <a:ext cx="30480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Churn rate: 7.5%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2685098"/>
            <a:ext cx="1767840" cy="176784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125278" y="47364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Age 31-45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4125278" y="5226844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5,921 customers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4125278" y="5725835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Churn rate: 15.8%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2685098"/>
            <a:ext cx="1767840" cy="17678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56884" y="47364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Age 46-60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456884" y="5226844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1,647 customers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7456884" y="5725835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Churn rate: 51.1%</a:t>
            </a:r>
            <a:endParaRPr lang="en-US" sz="175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685098"/>
            <a:ext cx="1767840" cy="176784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0788491" y="47364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Age 61+</a:t>
            </a:r>
            <a:endParaRPr lang="en-US" sz="2200" dirty="0"/>
          </a:p>
        </p:txBody>
      </p:sp>
      <p:sp>
        <p:nvSpPr>
          <p:cNvPr id="17" name="Text 11"/>
          <p:cNvSpPr/>
          <p:nvPr/>
        </p:nvSpPr>
        <p:spPr>
          <a:xfrm>
            <a:off x="10788491" y="5226844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464 customers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10788491" y="5725835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Churn rate: 24.8%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793790" y="63438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Middle-aged customers (46-60) show the highest churn risk, requiring focused retention efforts.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4775" y="1093708"/>
            <a:ext cx="977681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Financial Profile of Churned Customers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1054775" y="2041565"/>
            <a:ext cx="4094559" cy="1721048"/>
          </a:xfrm>
          <a:prstGeom prst="roundRect">
            <a:avLst>
              <a:gd name="adj" fmla="val 4428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243846" y="2230636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Average Balance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243846" y="2659261"/>
            <a:ext cx="3716417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b="1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$91,109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1243846" y="3051096"/>
            <a:ext cx="3716417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Churned customers hold higher balances than active customers ($72,743)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1054775" y="3907750"/>
            <a:ext cx="4094559" cy="1459825"/>
          </a:xfrm>
          <a:prstGeom prst="roundRect">
            <a:avLst>
              <a:gd name="adj" fmla="val 522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243846" y="4096822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Credit Score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243846" y="4525447"/>
            <a:ext cx="3716417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b="1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650.5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1243846" y="4917281"/>
            <a:ext cx="3716417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Average credit score across all customers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1054775" y="5512713"/>
            <a:ext cx="4094559" cy="1459825"/>
          </a:xfrm>
          <a:prstGeom prst="roundRect">
            <a:avLst>
              <a:gd name="adj" fmla="val 522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243846" y="5701784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Zero Balance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243846" y="6130409"/>
            <a:ext cx="3716417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b="1" dirty="0">
                <a:solidFill>
                  <a:srgbClr val="224435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3,617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1243846" y="6522244"/>
            <a:ext cx="3716417" cy="261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4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Customers with no account balance</a:t>
            </a:r>
            <a:endParaRPr lang="en-US" sz="140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99628" y="2279094"/>
            <a:ext cx="7983617" cy="44559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2026-02-12T16:20:27Z</dcterms:created>
  <dcterms:modified xsi:type="dcterms:W3CDTF">2026-02-12T16:20:27Z</dcterms:modified>
</cp:coreProperties>
</file>